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69" r:id="rId2"/>
    <p:sldId id="340" r:id="rId3"/>
    <p:sldId id="406" r:id="rId4"/>
    <p:sldId id="407" r:id="rId5"/>
    <p:sldId id="417" r:id="rId6"/>
    <p:sldId id="418" r:id="rId7"/>
    <p:sldId id="408" r:id="rId8"/>
    <p:sldId id="409" r:id="rId9"/>
    <p:sldId id="410" r:id="rId10"/>
    <p:sldId id="411" r:id="rId11"/>
    <p:sldId id="412" r:id="rId12"/>
    <p:sldId id="413" r:id="rId13"/>
    <p:sldId id="414" r:id="rId14"/>
    <p:sldId id="415" r:id="rId15"/>
    <p:sldId id="419" r:id="rId16"/>
    <p:sldId id="416" r:id="rId17"/>
    <p:sldId id="394" r:id="rId1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94710"/>
  </p:normalViewPr>
  <p:slideViewPr>
    <p:cSldViewPr snapToGrid="0" snapToObjects="1">
      <p:cViewPr>
        <p:scale>
          <a:sx n="142" d="100"/>
          <a:sy n="142" d="100"/>
        </p:scale>
        <p:origin x="26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8013A-6097-5944-ACD5-C2AE9ED0E5DE}" type="datetimeFigureOut">
              <a:rPr kumimoji="1" lang="ko-Kore-KR" altLang="en-US" smtClean="0"/>
              <a:t>2021. 1. 16.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03E6B1-2C1A-1C45-93BE-0BE518153F7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8748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" altLang="ko-Kore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#1</a:t>
            </a:r>
            <a:endParaRPr lang="en" altLang="ko-Kore-KR" b="0" dirty="0">
              <a:effectLst/>
            </a:endParaRPr>
          </a:p>
          <a:p>
            <a:pPr rtl="0"/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will start the presentation about what I did with CUDA programming</a:t>
            </a:r>
            <a:endParaRPr lang="en" altLang="ko-Kore-KR" b="0" dirty="0">
              <a:effectLst/>
            </a:endParaRPr>
          </a:p>
          <a:p>
            <a:br>
              <a:rPr lang="en" altLang="ko-Kore-KR" dirty="0"/>
            </a:b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BE359-7830-4CD8-BCA3-745CA051355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714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3E6B1-2C1A-1C45-93BE-0BE518153F71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40017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 you for listening !</a:t>
            </a:r>
            <a:endParaRPr lang="en" altLang="ko-Kore-KR" b="0" dirty="0">
              <a:effectLst/>
            </a:endParaRPr>
          </a:p>
          <a:p>
            <a:br>
              <a:rPr lang="en" altLang="ko-Kore-KR" dirty="0"/>
            </a:b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BE359-7830-4CD8-BCA3-745CA051355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12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crypto.modoo.at/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B180A3-43D3-4843-BE28-B342DA0C21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505B20C-05B1-ED46-89F4-00BED321AB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DC1175-5D7D-DE4B-AF8E-F0236F8F9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47B8F-7F41-8640-8C15-D73069FC66FE}" type="datetimeFigureOut">
              <a:rPr kumimoji="1" lang="ko-Kore-KR" altLang="en-US" smtClean="0"/>
              <a:t>2021. 1. 16.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B8FB6E-51E3-2B49-A0CF-05C082928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59EFA6-AED1-9047-AB3A-5385397CA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05B9-B6DC-0448-9875-D9083792C23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2054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CA0388-FD77-8745-AEC0-3BA91B3AE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FD4D28-DC2E-244D-A7E2-B58966F4F9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57CC96-5C72-5A43-A617-0C5329694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47B8F-7F41-8640-8C15-D73069FC66FE}" type="datetimeFigureOut">
              <a:rPr kumimoji="1" lang="ko-Kore-KR" altLang="en-US" smtClean="0"/>
              <a:t>2021. 1. 16.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BA108E-4015-8C4B-9F55-6CBD29509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7E8500-1222-2A42-9F46-5DDE552ED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05B9-B6DC-0448-9875-D9083792C23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41773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1FED0FE-2775-7445-8D25-1741F9480C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0E1CC7-7911-1847-9A67-8C54B0C4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A15DA8-BF84-8D4B-A5A6-12E6BC17D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47B8F-7F41-8640-8C15-D73069FC66FE}" type="datetimeFigureOut">
              <a:rPr kumimoji="1" lang="ko-Kore-KR" altLang="en-US" smtClean="0"/>
              <a:t>2021. 1. 16.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A3F8CC-4D21-2A4E-BB08-EAB267892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5A7083-09F3-2F41-BBD3-06EA1AAD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05B9-B6DC-0448-9875-D9083792C23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203193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16422" y="1223120"/>
            <a:ext cx="8403773" cy="2387600"/>
          </a:xfrm>
        </p:spPr>
        <p:txBody>
          <a:bodyPr anchor="b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116421" y="3794871"/>
            <a:ext cx="8403774" cy="1655762"/>
          </a:xfrm>
        </p:spPr>
        <p:txBody>
          <a:bodyPr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" y="6078694"/>
            <a:ext cx="3026852" cy="642781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653134" y="-1"/>
            <a:ext cx="1853681" cy="50447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337" y="6128121"/>
            <a:ext cx="1311798" cy="642780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>
          <a:xfrm>
            <a:off x="10715442" y="6627168"/>
            <a:ext cx="135806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hlinkClick r:id="rId4"/>
              </a:rPr>
              <a:t>https://crypto.modoo.at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607125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1510728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4663011" y="2300370"/>
            <a:ext cx="286597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0" y="6440919"/>
            <a:ext cx="12192000" cy="4190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4" y="6472840"/>
            <a:ext cx="758636" cy="37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88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ECA5C3-BFC1-A946-BA89-60185A4F4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A32573-AFB1-F247-B51B-33575BB27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984693-9154-8044-9DC6-F6971A184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47B8F-7F41-8640-8C15-D73069FC66FE}" type="datetimeFigureOut">
              <a:rPr kumimoji="1" lang="ko-Kore-KR" altLang="en-US" smtClean="0"/>
              <a:t>2021. 1. 16.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E3E101-B91B-CD41-A2F7-B910745EE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CFF988-7936-AD49-BE68-EAA7C792F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05B9-B6DC-0448-9875-D9083792C23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78010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46724-9B5E-7B46-A081-5E238442F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97F4F5-D08A-1144-98B4-0BDC47B67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C101AE-96D2-BF43-B8D0-F51B79203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47B8F-7F41-8640-8C15-D73069FC66FE}" type="datetimeFigureOut">
              <a:rPr kumimoji="1" lang="ko-Kore-KR" altLang="en-US" smtClean="0"/>
              <a:t>2021. 1. 16.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0B8492-EDFA-CD4A-A127-DC82CBDD1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89DBE7-9C88-D043-93CE-F317101CF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05B9-B6DC-0448-9875-D9083792C23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50084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78EF72-82B7-6443-BFAB-2446AEED6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AD08B-7829-D342-A1F7-69199B3E07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B4695E-BB4B-BE48-AA38-390596A95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86C0B3-EE12-CB49-BEDE-92095CA92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47B8F-7F41-8640-8C15-D73069FC66FE}" type="datetimeFigureOut">
              <a:rPr kumimoji="1" lang="ko-Kore-KR" altLang="en-US" smtClean="0"/>
              <a:t>2021. 1. 16.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864DEC-3BE6-7F4B-BE94-F95B402BE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713A9A-FB47-8C42-BC02-B0B01C167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05B9-B6DC-0448-9875-D9083792C23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71222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443D5-EE5D-D243-B5C4-4A9A6B3DC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C02945-2008-1F47-8C67-BDB697634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BA4780-B4A0-EC4C-897D-B134F12F49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4CEA56D-D4ED-884E-A39F-D63958A2EB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4F0C08A-89B0-0143-AE96-87C51CB205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EC038FB-5347-F940-8D8A-76DED3A9A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47B8F-7F41-8640-8C15-D73069FC66FE}" type="datetimeFigureOut">
              <a:rPr kumimoji="1" lang="ko-Kore-KR" altLang="en-US" smtClean="0"/>
              <a:t>2021. 1. 16.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F9AA904-69F8-7246-AC1E-B2F069639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57AFE09-7E04-394D-AEAA-F27D24C2A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05B9-B6DC-0448-9875-D9083792C23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3712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058E7D-78BA-C140-A86A-CC32353C2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138F36-33D8-1A43-8970-E9A9C3FF0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47B8F-7F41-8640-8C15-D73069FC66FE}" type="datetimeFigureOut">
              <a:rPr kumimoji="1" lang="ko-Kore-KR" altLang="en-US" smtClean="0"/>
              <a:t>2021. 1. 16.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3C071BB-D98D-E544-A017-265E8E229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4D396B-1126-3749-9C8F-AB819DFDA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05B9-B6DC-0448-9875-D9083792C23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76934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93CD3FB-2CD7-2B45-B977-1B082BBD3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47B8F-7F41-8640-8C15-D73069FC66FE}" type="datetimeFigureOut">
              <a:rPr kumimoji="1" lang="ko-Kore-KR" altLang="en-US" smtClean="0"/>
              <a:t>2021. 1. 16.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372D4DF-C4A3-F049-9862-000FEA1CA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1F793A-19A1-4D42-81A6-C6DB8541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05B9-B6DC-0448-9875-D9083792C23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5375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AFECCE-A72C-054E-8474-736592BA5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8D6435-6496-8A4A-83C2-9616F2CE4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DBC63E-FEBD-FD4F-9AE3-E218633F8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77D3D-1B04-204E-9192-51FBD952F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47B8F-7F41-8640-8C15-D73069FC66FE}" type="datetimeFigureOut">
              <a:rPr kumimoji="1" lang="ko-Kore-KR" altLang="en-US" smtClean="0"/>
              <a:t>2021. 1. 16.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F1E6226-5B27-4844-8157-A86B08721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080A0F-C253-1240-B266-A531FD245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05B9-B6DC-0448-9875-D9083792C23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75538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43F56E-F87B-5E4C-9C55-9B6FCA29E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D92278A-7E3F-3149-95A1-A742388379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89C2BB-3908-B940-A98A-9C099D2072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87C1C7-C884-FA4D-A6C4-0CE6D3AA0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47B8F-7F41-8640-8C15-D73069FC66FE}" type="datetimeFigureOut">
              <a:rPr kumimoji="1" lang="ko-Kore-KR" altLang="en-US" smtClean="0"/>
              <a:t>2021. 1. 16.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D46362-9D33-A743-9305-26AD2E1B7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FE227E-7F97-5240-9F37-C3098D777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05B9-B6DC-0448-9875-D9083792C23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10613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9B1B3B-F771-A440-AD23-DDE2AC351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29CC18-4C1A-EF4D-AAC0-22857F0DA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A224D3-FEA8-D14F-912B-20EF85AFCC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947B8F-7F41-8640-8C15-D73069FC66FE}" type="datetimeFigureOut">
              <a:rPr kumimoji="1" lang="ko-Kore-KR" altLang="en-US" smtClean="0"/>
              <a:t>2021. 1. 16.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954CDC-8CFE-E74E-9AED-E2C9920B33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F55702-E050-9643-A07B-9372751ACF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1305B9-B6DC-0448-9875-D9083792C23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1598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04698" y="1041400"/>
            <a:ext cx="8896902" cy="2387600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“Classic </a:t>
            </a:r>
            <a:r>
              <a:rPr lang="en-US" altLang="ko-KR" sz="4000" dirty="0" err="1"/>
              <a:t>McEliece</a:t>
            </a:r>
            <a:r>
              <a:rPr lang="en-US" altLang="ko-KR" sz="4000" dirty="0"/>
              <a:t> </a:t>
            </a:r>
            <a:r>
              <a:rPr lang="en-US" altLang="ko-KR" sz="4000" dirty="0" err="1"/>
              <a:t>Implemetation</a:t>
            </a:r>
            <a:r>
              <a:rPr lang="en-US" altLang="ko-KR" sz="4000" dirty="0"/>
              <a:t> with Low Memory Footprint” Review</a:t>
            </a: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104698" y="4032646"/>
            <a:ext cx="8403774" cy="601498"/>
          </a:xfrm>
        </p:spPr>
        <p:txBody>
          <a:bodyPr/>
          <a:lstStyle/>
          <a:p>
            <a:r>
              <a:rPr lang="ko-KR" altLang="en-US" dirty="0"/>
              <a:t>장경배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909667-9423-374D-89C5-80CCC94D9D3D}"/>
              </a:ext>
            </a:extLst>
          </p:cNvPr>
          <p:cNvSpPr txBox="1"/>
          <p:nvPr/>
        </p:nvSpPr>
        <p:spPr>
          <a:xfrm>
            <a:off x="1997765" y="61225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28DE14-823E-3348-B0D2-61EC84D65FC0}"/>
              </a:ext>
            </a:extLst>
          </p:cNvPr>
          <p:cNvSpPr/>
          <p:nvPr/>
        </p:nvSpPr>
        <p:spPr>
          <a:xfrm>
            <a:off x="5891728" y="4732475"/>
            <a:ext cx="3044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/>
              <a:t>https://youtu.be/aw3blS8faNc</a:t>
            </a:r>
          </a:p>
        </p:txBody>
      </p:sp>
    </p:spTree>
    <p:extLst>
      <p:ext uri="{BB962C8B-B14F-4D97-AF65-F5344CB8AC3E}">
        <p14:creationId xmlns:p14="http://schemas.microsoft.com/office/powerpoint/2010/main" val="4268599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4FC8D61-EB7C-614E-9ACC-9350FDFC9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ore-KR" dirty="0"/>
              <a:t>Classic </a:t>
            </a:r>
            <a:r>
              <a:rPr kumimoji="1" lang="en-US" altLang="ko-Kore-KR" dirty="0" err="1"/>
              <a:t>McEliece</a:t>
            </a:r>
            <a:r>
              <a:rPr kumimoji="1" lang="en-US" altLang="ko-Kore-KR" dirty="0"/>
              <a:t> Key Generation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7763FB-FE81-284B-99A4-561CD78FA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88" y="2848099"/>
            <a:ext cx="5170598" cy="19755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72AB5D-6020-F64C-A7B3-23843087F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226" y="1973454"/>
            <a:ext cx="1529748" cy="4589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EE572AC-59ED-BA46-8250-EE3274733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772" y="2582052"/>
            <a:ext cx="5638670" cy="2241631"/>
          </a:xfrm>
          <a:prstGeom prst="rect">
            <a:avLst/>
          </a:prstGeom>
        </p:spPr>
      </p:pic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AA2CF2A-26DC-B94C-A2B7-746D62925FC0}"/>
              </a:ext>
            </a:extLst>
          </p:cNvPr>
          <p:cNvSpPr/>
          <p:nvPr/>
        </p:nvSpPr>
        <p:spPr>
          <a:xfrm>
            <a:off x="6814169" y="2521884"/>
            <a:ext cx="2490264" cy="23577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8AE9984-35B8-924C-8599-F478D2DD3AA6}"/>
              </a:ext>
            </a:extLst>
          </p:cNvPr>
          <p:cNvSpPr/>
          <p:nvPr/>
        </p:nvSpPr>
        <p:spPr>
          <a:xfrm>
            <a:off x="8478130" y="1982785"/>
            <a:ext cx="807641" cy="4225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349D5E-9D04-E242-BBC2-7EB5E180633E}"/>
              </a:ext>
            </a:extLst>
          </p:cNvPr>
          <p:cNvSpPr/>
          <p:nvPr/>
        </p:nvSpPr>
        <p:spPr>
          <a:xfrm>
            <a:off x="9435059" y="1973454"/>
            <a:ext cx="317241" cy="431887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35E84DC-12A7-EB41-A432-E9396F7AF419}"/>
              </a:ext>
            </a:extLst>
          </p:cNvPr>
          <p:cNvSpPr/>
          <p:nvPr/>
        </p:nvSpPr>
        <p:spPr>
          <a:xfrm>
            <a:off x="9350310" y="2490428"/>
            <a:ext cx="2417402" cy="2357786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140B37-CC41-AB48-BF1E-B2D6773A9157}"/>
                  </a:ext>
                </a:extLst>
              </p:cNvPr>
              <p:cNvSpPr txBox="1"/>
              <p:nvPr/>
            </p:nvSpPr>
            <p:spPr>
              <a:xfrm>
                <a:off x="7222930" y="4915307"/>
                <a:ext cx="21180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/>
                  <a:t> Identity-matrix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ko-KR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ko-KR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ko-KR" i="1" dirty="0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kumimoji="1" lang="en-US" altLang="ko-KR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ko-KR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ko-KR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ko-KR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140B37-CC41-AB48-BF1E-B2D6773A9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2930" y="4915307"/>
                <a:ext cx="2118049" cy="646331"/>
              </a:xfrm>
              <a:prstGeom prst="rect">
                <a:avLst/>
              </a:prstGeom>
              <a:blipFill>
                <a:blip r:embed="rId5"/>
                <a:stretch>
                  <a:fillRect l="-595" t="-3846" b="-1153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806D42-98EE-AC47-955F-482FF929306A}"/>
              </a:ext>
            </a:extLst>
          </p:cNvPr>
          <p:cNvSpPr/>
          <p:nvPr/>
        </p:nvSpPr>
        <p:spPr>
          <a:xfrm>
            <a:off x="6331184" y="3488725"/>
            <a:ext cx="408574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C753939F-3351-4A46-8F2C-E1E1FC059A83}"/>
              </a:ext>
            </a:extLst>
          </p:cNvPr>
          <p:cNvSpPr/>
          <p:nvPr/>
        </p:nvSpPr>
        <p:spPr>
          <a:xfrm>
            <a:off x="5758798" y="3516716"/>
            <a:ext cx="776673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530A1F-260C-704D-B4FA-FC9F0A75543D}"/>
              </a:ext>
            </a:extLst>
          </p:cNvPr>
          <p:cNvSpPr txBox="1"/>
          <p:nvPr/>
        </p:nvSpPr>
        <p:spPr>
          <a:xfrm>
            <a:off x="594804" y="1539672"/>
            <a:ext cx="829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Step 5.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41677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196AD51B-F0E4-BC42-8265-D74F6B46A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ore-KR" dirty="0"/>
              <a:t>Proposed Method</a:t>
            </a:r>
            <a:endParaRPr kumimoji="1" lang="ko-Kore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BF9D13-77CA-2648-A1AA-8D6C57079A61}"/>
                  </a:ext>
                </a:extLst>
              </p:cNvPr>
              <p:cNvSpPr txBox="1"/>
              <p:nvPr/>
            </p:nvSpPr>
            <p:spPr>
              <a:xfrm>
                <a:off x="585926" y="1345721"/>
                <a:ext cx="6226192" cy="36985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b="1" dirty="0"/>
                  <a:t>Classic </a:t>
                </a:r>
                <a:r>
                  <a:rPr kumimoji="1" lang="en-US" altLang="ko-Kore-KR" b="1" dirty="0" err="1"/>
                  <a:t>McEliece</a:t>
                </a:r>
                <a:r>
                  <a:rPr kumimoji="1" lang="en-US" altLang="ko-Kore-KR" b="1" dirty="0"/>
                  <a:t> in submission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b="1" dirty="0"/>
                  <a:t>Proposed Method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b="0" i="1" smtClean="0">
                        <a:latin typeface="Cambria Math" panose="02040503050406030204" pitchFamily="18" charset="0"/>
                      </a:rPr>
                      <m:t>를</m:t>
                    </m:r>
                    <m:r>
                      <a:rPr kumimoji="1"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b="0" i="1" smtClean="0">
                        <a:latin typeface="Cambria Math" panose="02040503050406030204" pitchFamily="18" charset="0"/>
                      </a:rPr>
                      <m:t>계산하는데</m:t>
                    </m:r>
                    <m:r>
                      <a:rPr kumimoji="1"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b="0" i="1" smtClean="0">
                        <a:latin typeface="Cambria Math" panose="02040503050406030204" pitchFamily="18" charset="0"/>
                      </a:rPr>
                      <m:t>있어</m:t>
                    </m:r>
                    <m:r>
                      <a:rPr kumimoji="1"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b="0" i="1" smtClean="0">
                        <a:latin typeface="Cambria Math" panose="02040503050406030204" pitchFamily="18" charset="0"/>
                      </a:rPr>
                      <m:t>다음</m:t>
                    </m:r>
                    <m:r>
                      <a:rPr kumimoji="1"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b="0" i="1" smtClean="0">
                        <a:latin typeface="Cambria Math" panose="02040503050406030204" pitchFamily="18" charset="0"/>
                      </a:rPr>
                      <m:t>식을</m:t>
                    </m:r>
                    <m:r>
                      <a:rPr kumimoji="1"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b="0" i="1" smtClean="0">
                        <a:latin typeface="Cambria Math" panose="02040503050406030204" pitchFamily="18" charset="0"/>
                      </a:rPr>
                      <m:t>사용</m:t>
                    </m:r>
                    <m:r>
                      <a:rPr kumimoji="1"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   →</m:t>
                    </m:r>
                    <m:r>
                      <a:rPr kumimoji="1" lang="en-US" altLang="ko-Kore-KR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kumimoji="1" lang="en-US" altLang="ko-Kore-KR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kumimoji="1" lang="en-US" altLang="ko-Kore-KR" dirty="0"/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ore-KR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ko-Kore-KR" i="1"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1" lang="en-US" altLang="ko-Kore-KR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kumimoji="1" lang="ko-Kore-KR" altLang="en-US" dirty="0"/>
                  <a:t>은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ore-KR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1" lang="en-US" altLang="ko-Kore-KR" i="1" smtClean="0"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kumimoji="1" lang="ko-KR" altLang="en-US" dirty="0"/>
                  <a:t>의 </a:t>
                </a:r>
                <a:r>
                  <a:rPr kumimoji="1" lang="en-US" altLang="ko-KR" dirty="0"/>
                  <a:t>Leftmost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컬럼</a:t>
                </a:r>
                <a:endParaRPr kumimoji="1" lang="en-US" altLang="ko-KR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BF9D13-77CA-2648-A1AA-8D6C57079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26" y="1345721"/>
                <a:ext cx="6226192" cy="3698513"/>
              </a:xfrm>
              <a:prstGeom prst="rect">
                <a:avLst/>
              </a:prstGeom>
              <a:blipFill>
                <a:blip r:embed="rId2"/>
                <a:stretch>
                  <a:fillRect l="-611" t="-1031" b="-206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4BBAB29C-3225-7D46-A5CE-A38CF0353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277" y="1893897"/>
            <a:ext cx="1159198" cy="34697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9679DE-F8AF-784B-BA5A-156910CDFE2E}"/>
                  </a:ext>
                </a:extLst>
              </p:cNvPr>
              <p:cNvSpPr txBox="1"/>
              <p:nvPr/>
            </p:nvSpPr>
            <p:spPr>
              <a:xfrm>
                <a:off x="3144334" y="1848459"/>
                <a:ext cx="114512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2200" b="0" dirty="0"/>
                  <a:t>from  </a:t>
                </a:r>
                <a14:m>
                  <m:oMath xmlns:m="http://schemas.openxmlformats.org/officeDocument/2006/math">
                    <m:r>
                      <a:rPr kumimoji="1" lang="en-US" altLang="ko-Kore-KR" sz="22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1" lang="en-US" altLang="ko-Kore-KR" sz="22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kumimoji="1" lang="en-US" altLang="ko-Kore-KR" sz="22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9679DE-F8AF-784B-BA5A-156910CDF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334" y="1848459"/>
                <a:ext cx="1145122" cy="430887"/>
              </a:xfrm>
              <a:prstGeom prst="rect">
                <a:avLst/>
              </a:prstGeom>
              <a:blipFill>
                <a:blip r:embed="rId4"/>
                <a:stretch>
                  <a:fillRect l="-6593" t="-8571" r="-1099" b="-2857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C10FE74-98F9-1440-90A4-D8F4C89A703E}"/>
                  </a:ext>
                </a:extLst>
              </p:cNvPr>
              <p:cNvSpPr/>
              <p:nvPr/>
            </p:nvSpPr>
            <p:spPr>
              <a:xfrm>
                <a:off x="1181984" y="1848459"/>
                <a:ext cx="81150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20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ko-Kore-KR" sz="22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kumimoji="1" lang="en-US" altLang="ko-Kore-KR" sz="2200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C10FE74-98F9-1440-90A4-D8F4C89A70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984" y="1848459"/>
                <a:ext cx="811504" cy="430887"/>
              </a:xfrm>
              <a:prstGeom prst="rect">
                <a:avLst/>
              </a:prstGeom>
              <a:blipFill>
                <a:blip r:embed="rId5"/>
                <a:stretch>
                  <a:fillRect r="-3125" b="-20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1B92CD3-408D-AD4F-B6B5-E356326712AA}"/>
                  </a:ext>
                </a:extLst>
              </p:cNvPr>
              <p:cNvSpPr/>
              <p:nvPr/>
            </p:nvSpPr>
            <p:spPr>
              <a:xfrm>
                <a:off x="1181984" y="2433493"/>
                <a:ext cx="2762295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ore-KR" sz="22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1" lang="en-US" altLang="ko-Kore-KR" sz="22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ko-Kore-KR" sz="2200" dirty="0"/>
                  <a:t> </a:t>
                </a:r>
                <a:r>
                  <a:rPr lang="ko-KR" altLang="en-US" dirty="0"/>
                  <a:t>을 위한 메모리가 필요</a:t>
                </a:r>
                <a:endParaRPr lang="ko-Kore-KR" altLang="en-US" dirty="0"/>
              </a:p>
            </p:txBody>
          </p:sp>
        </mc:Choice>
        <mc:Fallback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1B92CD3-408D-AD4F-B6B5-E356326712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984" y="2433493"/>
                <a:ext cx="2762295" cy="430887"/>
              </a:xfrm>
              <a:prstGeom prst="rect">
                <a:avLst/>
              </a:prstGeom>
              <a:blipFill>
                <a:blip r:embed="rId6"/>
                <a:stretch>
                  <a:fillRect l="-917" r="-917" b="-1714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포인트가 5개인 별[5] 32">
            <a:extLst>
              <a:ext uri="{FF2B5EF4-FFF2-40B4-BE49-F238E27FC236}">
                <a16:creationId xmlns:a16="http://schemas.microsoft.com/office/drawing/2014/main" id="{1462694D-7367-584D-BD3E-BAC6B57C5A58}"/>
              </a:ext>
            </a:extLst>
          </p:cNvPr>
          <p:cNvSpPr/>
          <p:nvPr/>
        </p:nvSpPr>
        <p:spPr>
          <a:xfrm>
            <a:off x="5722727" y="4021078"/>
            <a:ext cx="192631" cy="187444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02646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57763FB-FE81-284B-99A4-561CD78FA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12" y="2677731"/>
            <a:ext cx="5170598" cy="19755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72AB5D-6020-F64C-A7B3-23843087F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226" y="1973454"/>
            <a:ext cx="1529748" cy="4589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EE572AC-59ED-BA46-8250-EE3274733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772" y="2582052"/>
            <a:ext cx="5638670" cy="2241631"/>
          </a:xfrm>
          <a:prstGeom prst="rect">
            <a:avLst/>
          </a:prstGeom>
        </p:spPr>
      </p:pic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AA2CF2A-26DC-B94C-A2B7-746D62925FC0}"/>
              </a:ext>
            </a:extLst>
          </p:cNvPr>
          <p:cNvSpPr/>
          <p:nvPr/>
        </p:nvSpPr>
        <p:spPr>
          <a:xfrm>
            <a:off x="989231" y="2632984"/>
            <a:ext cx="2173639" cy="21434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8AE9984-35B8-924C-8599-F478D2DD3AA6}"/>
              </a:ext>
            </a:extLst>
          </p:cNvPr>
          <p:cNvSpPr/>
          <p:nvPr/>
        </p:nvSpPr>
        <p:spPr>
          <a:xfrm>
            <a:off x="8478130" y="1982785"/>
            <a:ext cx="807641" cy="4225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349D5E-9D04-E242-BBC2-7EB5E180633E}"/>
              </a:ext>
            </a:extLst>
          </p:cNvPr>
          <p:cNvSpPr/>
          <p:nvPr/>
        </p:nvSpPr>
        <p:spPr>
          <a:xfrm>
            <a:off x="9435059" y="1973454"/>
            <a:ext cx="317241" cy="431887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35E84DC-12A7-EB41-A432-E9396F7AF419}"/>
              </a:ext>
            </a:extLst>
          </p:cNvPr>
          <p:cNvSpPr/>
          <p:nvPr/>
        </p:nvSpPr>
        <p:spPr>
          <a:xfrm>
            <a:off x="9350310" y="2490428"/>
            <a:ext cx="2417402" cy="2357786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806D42-98EE-AC47-955F-482FF929306A}"/>
              </a:ext>
            </a:extLst>
          </p:cNvPr>
          <p:cNvSpPr/>
          <p:nvPr/>
        </p:nvSpPr>
        <p:spPr>
          <a:xfrm>
            <a:off x="6331184" y="3488725"/>
            <a:ext cx="408574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C753939F-3351-4A46-8F2C-E1E1FC059A83}"/>
              </a:ext>
            </a:extLst>
          </p:cNvPr>
          <p:cNvSpPr/>
          <p:nvPr/>
        </p:nvSpPr>
        <p:spPr>
          <a:xfrm>
            <a:off x="5758798" y="3516716"/>
            <a:ext cx="776673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9868F4E7-29D9-FF46-BFF6-EE0C2667116A}"/>
                  </a:ext>
                </a:extLst>
              </p:cNvPr>
              <p:cNvSpPr/>
              <p:nvPr/>
            </p:nvSpPr>
            <p:spPr>
              <a:xfrm>
                <a:off x="1588317" y="4821173"/>
                <a:ext cx="9936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ko-KR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ko-KR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ko-KR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ore-KR" altLang="en-US" dirty="0"/>
              </a:p>
            </p:txBody>
          </p:sp>
        </mc:Choice>
        <mc:Fallback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9868F4E7-29D9-FF46-BFF6-EE0C266711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317" y="4821173"/>
                <a:ext cx="993670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5C92E8AF-E67A-B947-89B5-C4EF998CB088}"/>
                  </a:ext>
                </a:extLst>
              </p:cNvPr>
              <p:cNvSpPr/>
              <p:nvPr/>
            </p:nvSpPr>
            <p:spPr>
              <a:xfrm>
                <a:off x="1762532" y="2202097"/>
                <a:ext cx="691792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ore-KR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kumimoji="1" lang="en-US" altLang="ko-Kore-KR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ko-Kore-KR" altLang="en-US" sz="2200" dirty="0"/>
              </a:p>
            </p:txBody>
          </p:sp>
        </mc:Choice>
        <mc:Fallback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5C92E8AF-E67A-B947-89B5-C4EF998CB0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532" y="2202097"/>
                <a:ext cx="691792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AEF074D0-96F2-A84C-B93E-FB4DA850CE27}"/>
              </a:ext>
            </a:extLst>
          </p:cNvPr>
          <p:cNvSpPr/>
          <p:nvPr/>
        </p:nvSpPr>
        <p:spPr>
          <a:xfrm>
            <a:off x="127486" y="3231737"/>
            <a:ext cx="564417" cy="7876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F6355796-E3A9-4046-8C2B-6AA0BD422D7F}"/>
                  </a:ext>
                </a:extLst>
              </p:cNvPr>
              <p:cNvSpPr/>
              <p:nvPr/>
            </p:nvSpPr>
            <p:spPr>
              <a:xfrm>
                <a:off x="256424" y="3650085"/>
                <a:ext cx="4651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ko-Kore-KR" i="1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ko-Kore-KR" altLang="en-US" dirty="0"/>
              </a:p>
            </p:txBody>
          </p:sp>
        </mc:Choice>
        <mc:Fallback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F6355796-E3A9-4046-8C2B-6AA0BD422D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24" y="3650085"/>
                <a:ext cx="46519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제목 1">
            <a:extLst>
              <a:ext uri="{FF2B5EF4-FFF2-40B4-BE49-F238E27FC236}">
                <a16:creationId xmlns:a16="http://schemas.microsoft.com/office/drawing/2014/main" id="{6512A5B8-DBB1-F246-AEC0-C4A67B2AE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ore-KR" dirty="0"/>
              <a:t>Proposed Method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9723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823AB8-D79F-094A-A48B-884D126D2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Expected Benefit  &amp; How to use</a:t>
            </a:r>
            <a:endParaRPr kumimoji="1"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4F950C-CE56-B54D-8603-6D0EB6AAEC4D}"/>
              </a:ext>
            </a:extLst>
          </p:cNvPr>
          <p:cNvSpPr/>
          <p:nvPr/>
        </p:nvSpPr>
        <p:spPr>
          <a:xfrm>
            <a:off x="44497" y="4599405"/>
            <a:ext cx="78623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</a:t>
            </a:r>
            <a:r>
              <a:rPr kumimoji="1" lang="ko-Kore-KR" altLang="en-US" dirty="0"/>
              <a:t>와</a:t>
            </a:r>
            <a:r>
              <a:rPr kumimoji="1" lang="ko-KR" altLang="en-US" dirty="0"/>
              <a:t> 개인 키만 있으면 공개키 </a:t>
            </a:r>
            <a:r>
              <a:rPr kumimoji="1" lang="en-US" altLang="ko-KR" i="1" dirty="0"/>
              <a:t>H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계산할 수 있음 </a:t>
            </a:r>
            <a:r>
              <a:rPr kumimoji="1" lang="en-US" altLang="ko-KR" dirty="0"/>
              <a:t>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개인 키로부터 </a:t>
            </a:r>
            <a:r>
              <a:rPr kumimoji="1" lang="en-US" altLang="ko-Kore-KR" dirty="0">
                <a:solidFill>
                  <a:srgbClr val="FF0000"/>
                </a:solidFill>
              </a:rPr>
              <a:t>on-the fly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방식 사용</a:t>
            </a:r>
            <a:r>
              <a:rPr kumimoji="1" lang="en-US" altLang="ko-KR" dirty="0"/>
              <a:t> </a:t>
            </a:r>
            <a:r>
              <a:rPr kumimoji="1" lang="en-US" altLang="ko-KR" dirty="0">
                <a:sym typeface="Wingdings" pitchFamily="2" charset="2"/>
              </a:rPr>
              <a:t> </a:t>
            </a:r>
            <a:r>
              <a:rPr kumimoji="1" lang="ko-KR" altLang="en-US" dirty="0">
                <a:sym typeface="Wingdings" pitchFamily="2" charset="2"/>
              </a:rPr>
              <a:t>기존엔 불가능하던 방식</a:t>
            </a:r>
            <a:endParaRPr kumimoji="1" lang="en-US" altLang="ko-K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22CC5947-7B12-3148-A032-0F1985746904}"/>
                  </a:ext>
                </a:extLst>
              </p:cNvPr>
              <p:cNvSpPr/>
              <p:nvPr/>
            </p:nvSpPr>
            <p:spPr>
              <a:xfrm>
                <a:off x="5323920" y="1237806"/>
                <a:ext cx="1614866" cy="630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ore-KR" sz="350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kumimoji="1" lang="en-US" altLang="ko-Kore-KR" sz="3500" dirty="0"/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ore-KR" sz="35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ko-Kore-KR" sz="35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1" lang="en-US" altLang="ko-Kore-KR" sz="35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ko-Kore-KR" altLang="en-US" sz="3500" dirty="0"/>
              </a:p>
            </p:txBody>
          </p:sp>
        </mc:Choice>
        <mc:Fallback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22CC5947-7B12-3148-A032-0F19857469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20" y="1237806"/>
                <a:ext cx="1614866" cy="630942"/>
              </a:xfrm>
              <a:prstGeom prst="rect">
                <a:avLst/>
              </a:prstGeom>
              <a:blipFill>
                <a:blip r:embed="rId2"/>
                <a:stretch>
                  <a:fillRect l="-3906" t="-13725" r="-3906"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id="{C2D37FF6-CE38-DB41-924F-0DE4A0721BF4}"/>
              </a:ext>
            </a:extLst>
          </p:cNvPr>
          <p:cNvSpPr/>
          <p:nvPr/>
        </p:nvSpPr>
        <p:spPr>
          <a:xfrm>
            <a:off x="6140497" y="1321888"/>
            <a:ext cx="269447" cy="429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A8E3F61-7D9E-654A-887F-AEC3E6354856}"/>
              </a:ext>
            </a:extLst>
          </p:cNvPr>
          <p:cNvCxnSpPr>
            <a:cxnSpLocks/>
          </p:cNvCxnSpPr>
          <p:nvPr/>
        </p:nvCxnSpPr>
        <p:spPr>
          <a:xfrm flipH="1">
            <a:off x="4172328" y="1751656"/>
            <a:ext cx="1959026" cy="1021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2AF441-E8AB-0D47-AC8F-5BEBB9A0BC32}"/>
                  </a:ext>
                </a:extLst>
              </p:cNvPr>
              <p:cNvSpPr txBox="1"/>
              <p:nvPr/>
            </p:nvSpPr>
            <p:spPr>
              <a:xfrm>
                <a:off x="2580861" y="2941207"/>
                <a:ext cx="274305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ore-KR" altLang="en-US" dirty="0"/>
                  <a:t>추가</a:t>
                </a:r>
                <a:r>
                  <a:rPr kumimoji="1" lang="ko-KR" altLang="en-US" dirty="0"/>
                  <a:t> 저장 요소</a:t>
                </a:r>
                <a:endParaRPr kumimoji="1" lang="en-US" altLang="ko-KR" dirty="0"/>
              </a:p>
              <a:p>
                <a:endParaRPr kumimoji="1" lang="en-US" altLang="ko-Kore-KR" b="0" i="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ko-KR" alt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ore-KR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/>
                  <a:t>는 </a:t>
                </a:r>
                <a14:m>
                  <m:oMath xmlns:m="http://schemas.openxmlformats.org/officeDocument/2006/math">
                    <m:r>
                      <a:rPr kumimoji="1" lang="en-US" altLang="ko-Kore-KR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1" lang="en-US" altLang="ko-Kore-KR" i="1" smtClean="0"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kumimoji="1" lang="ko-KR" altLang="en-US" dirty="0"/>
                  <a:t>보다 훨씬 작음</a:t>
                </a:r>
                <a:endParaRPr kumimoji="1" lang="en-US" altLang="ko-KR" dirty="0"/>
              </a:p>
              <a:p>
                <a:endParaRPr kumimoji="1" lang="ko-Kore-KR" alt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2AF441-E8AB-0D47-AC8F-5BEBB9A0B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61" y="2941207"/>
                <a:ext cx="2743059" cy="1200329"/>
              </a:xfrm>
              <a:prstGeom prst="rect">
                <a:avLst/>
              </a:prstGeom>
              <a:blipFill>
                <a:blip r:embed="rId3"/>
                <a:stretch>
                  <a:fillRect l="-1843" t="-3158" r="-46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F1F2131-5121-E548-A50C-4C0AD5D52D24}"/>
              </a:ext>
            </a:extLst>
          </p:cNvPr>
          <p:cNvCxnSpPr>
            <a:cxnSpLocks/>
          </p:cNvCxnSpPr>
          <p:nvPr/>
        </p:nvCxnSpPr>
        <p:spPr>
          <a:xfrm>
            <a:off x="6781800" y="1765406"/>
            <a:ext cx="1228186" cy="1040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5C75B2-F64B-C943-AC03-9DFAB8DEBE22}"/>
              </a:ext>
            </a:extLst>
          </p:cNvPr>
          <p:cNvSpPr/>
          <p:nvPr/>
        </p:nvSpPr>
        <p:spPr>
          <a:xfrm>
            <a:off x="6427778" y="1321888"/>
            <a:ext cx="442416" cy="4297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01AD627-7FDE-5642-A1BD-AEA426D8D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314" y="3351317"/>
            <a:ext cx="1905000" cy="40409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E207C31-2B95-7A48-A88D-D609B94CE951}"/>
              </a:ext>
            </a:extLst>
          </p:cNvPr>
          <p:cNvSpPr/>
          <p:nvPr/>
        </p:nvSpPr>
        <p:spPr>
          <a:xfrm>
            <a:off x="7349190" y="2895986"/>
            <a:ext cx="2137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/>
              <a:t>개인키로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생성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0182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040F2DE-3404-E044-A5D3-8FAB1483B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804" y="1472957"/>
            <a:ext cx="7570273" cy="26740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1849D3F-5C7F-0948-9099-D42FA7A7A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25" y="5166751"/>
            <a:ext cx="5221117" cy="74911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5CFCF87-B1CC-6945-8453-B11CD2A55D21}"/>
              </a:ext>
            </a:extLst>
          </p:cNvPr>
          <p:cNvSpPr/>
          <p:nvPr/>
        </p:nvSpPr>
        <p:spPr>
          <a:xfrm>
            <a:off x="1036915" y="5155082"/>
            <a:ext cx="4536623" cy="6810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8BEA8D4-8949-4449-8602-0C2C9EE66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656" y="5257264"/>
            <a:ext cx="783459" cy="2905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465EDE4-E976-7844-A139-6BDDA4CA7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656" y="5585403"/>
            <a:ext cx="783459" cy="2905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72A75D0-B889-BD47-AD10-320D89337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887" y="5246839"/>
            <a:ext cx="783459" cy="2905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291922C-1698-0A47-AA5E-62AF0BD52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887" y="5574978"/>
            <a:ext cx="783459" cy="29057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66FFCAE-7FE5-D94D-A585-6270947AB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8518" y="5257264"/>
            <a:ext cx="783459" cy="29057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3F6C9A9-1A87-CE4F-9ED7-6489549BA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8518" y="5585403"/>
            <a:ext cx="783459" cy="29057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F040F81-D695-7E42-903E-6CC627A67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131" y="5256715"/>
            <a:ext cx="783459" cy="29057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11A8F29-8C00-034B-B6F7-5223F7E25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131" y="5584854"/>
            <a:ext cx="783459" cy="2905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2B0DD0A-6D7C-1D48-B3FF-0B8478B4D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651" y="5246599"/>
            <a:ext cx="783459" cy="29057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A0769F2-B629-544C-AF35-BA06AD35B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651" y="5574738"/>
            <a:ext cx="783459" cy="29057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A79BA2-116D-154E-A4EB-EF5116BB6800}"/>
              </a:ext>
            </a:extLst>
          </p:cNvPr>
          <p:cNvSpPr txBox="1"/>
          <p:nvPr/>
        </p:nvSpPr>
        <p:spPr>
          <a:xfrm>
            <a:off x="2643796" y="5932045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i</a:t>
            </a:r>
            <a:r>
              <a:rPr kumimoji="1" lang="en-US" altLang="ko-Kore-KR" dirty="0"/>
              <a:t> = </a:t>
            </a:r>
            <a:r>
              <a:rPr kumimoji="1" lang="ko-KR" altLang="en-US" dirty="0"/>
              <a:t>행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j = </a:t>
            </a:r>
            <a:r>
              <a:rPr kumimoji="1" lang="ko-KR" altLang="en-US" dirty="0"/>
              <a:t>열</a:t>
            </a:r>
            <a:endParaRPr kumimoji="1" lang="ko-Kore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1FECDD3-E130-A54F-BE7B-BD794A184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3926" y="4549386"/>
            <a:ext cx="5170598" cy="197558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9D701C7-FC0A-1F43-B30C-51ED176FA8E9}"/>
              </a:ext>
            </a:extLst>
          </p:cNvPr>
          <p:cNvSpPr/>
          <p:nvPr/>
        </p:nvSpPr>
        <p:spPr>
          <a:xfrm>
            <a:off x="9388077" y="4567315"/>
            <a:ext cx="177263" cy="1975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0D180E-A782-9244-A454-702E410F62F1}"/>
              </a:ext>
            </a:extLst>
          </p:cNvPr>
          <p:cNvSpPr/>
          <p:nvPr/>
        </p:nvSpPr>
        <p:spPr>
          <a:xfrm>
            <a:off x="5719842" y="5115197"/>
            <a:ext cx="564417" cy="7876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B9C70A8A-AC8B-8C47-AAC0-8B06CE42EB91}"/>
                  </a:ext>
                </a:extLst>
              </p:cNvPr>
              <p:cNvSpPr/>
              <p:nvPr/>
            </p:nvSpPr>
            <p:spPr>
              <a:xfrm>
                <a:off x="5863404" y="5390072"/>
                <a:ext cx="4651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ko-Kore-KR" i="1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ko-Kore-KR" altLang="en-US" dirty="0"/>
              </a:p>
            </p:txBody>
          </p:sp>
        </mc:Choice>
        <mc:Fallback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B9C70A8A-AC8B-8C47-AAC0-8B06CE42EB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404" y="5390072"/>
                <a:ext cx="46519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제목 1">
            <a:extLst>
              <a:ext uri="{FF2B5EF4-FFF2-40B4-BE49-F238E27FC236}">
                <a16:creationId xmlns:a16="http://schemas.microsoft.com/office/drawing/2014/main" id="{8C165211-B117-8346-B179-D1A0BC07F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ore-KR" dirty="0"/>
              <a:t>Expected Benefit  &amp; How to use</a:t>
            </a:r>
            <a:endParaRPr kumimoji="1" lang="ko-Kore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9804C49-6E22-0E49-8984-8D713A7D1560}"/>
              </a:ext>
            </a:extLst>
          </p:cNvPr>
          <p:cNvSpPr/>
          <p:nvPr/>
        </p:nvSpPr>
        <p:spPr>
          <a:xfrm>
            <a:off x="3742752" y="3707175"/>
            <a:ext cx="363082" cy="3179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298A281-6DCE-0C46-BD14-CE29D762537E}"/>
              </a:ext>
            </a:extLst>
          </p:cNvPr>
          <p:cNvSpPr/>
          <p:nvPr/>
        </p:nvSpPr>
        <p:spPr>
          <a:xfrm>
            <a:off x="5602940" y="2314853"/>
            <a:ext cx="331695" cy="2580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535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26BEFDC-0482-6D47-8C0B-467F68455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864" y="2928706"/>
            <a:ext cx="1478963" cy="4198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CAC8048-A637-8546-98C5-47E874F15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338" y="2149228"/>
            <a:ext cx="2200828" cy="9104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BDB468-FA61-D64F-ADA8-73AEC7590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376" y="3227377"/>
            <a:ext cx="1979311" cy="2917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A1FAE78-A5E8-BC44-AE7D-383FD514B6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3563" y="3541501"/>
            <a:ext cx="2600326" cy="5474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EB3DE9-B520-3E40-A50F-8B9D3FDDAAB0}"/>
              </a:ext>
            </a:extLst>
          </p:cNvPr>
          <p:cNvSpPr txBox="1"/>
          <p:nvPr/>
        </p:nvSpPr>
        <p:spPr>
          <a:xfrm>
            <a:off x="2762679" y="2953958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ym typeface="Wingdings" pitchFamily="2" charset="2"/>
              </a:rPr>
              <a:t>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190591-2CF6-4741-8192-6946E0441266}"/>
              </a:ext>
            </a:extLst>
          </p:cNvPr>
          <p:cNvSpPr txBox="1"/>
          <p:nvPr/>
        </p:nvSpPr>
        <p:spPr>
          <a:xfrm>
            <a:off x="1124777" y="3445887"/>
            <a:ext cx="164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Syndrome </a:t>
            </a:r>
            <a:r>
              <a:rPr kumimoji="1" lang="ko-KR" altLang="en-US" dirty="0"/>
              <a:t>계산</a:t>
            </a:r>
            <a:endParaRPr kumimoji="1" lang="ko-Kore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C56C1EE-B1C2-444E-A332-31214EB60FFA}"/>
              </a:ext>
            </a:extLst>
          </p:cNvPr>
          <p:cNvSpPr/>
          <p:nvPr/>
        </p:nvSpPr>
        <p:spPr>
          <a:xfrm>
            <a:off x="3227376" y="2149228"/>
            <a:ext cx="2211790" cy="910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8B8FB-9F64-A04E-870A-A859EF840F2E}"/>
              </a:ext>
            </a:extLst>
          </p:cNvPr>
          <p:cNvSpPr txBox="1"/>
          <p:nvPr/>
        </p:nvSpPr>
        <p:spPr>
          <a:xfrm>
            <a:off x="5516655" y="2428747"/>
            <a:ext cx="11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ym typeface="Wingdings" pitchFamily="2" charset="2"/>
              </a:rPr>
              <a:t> </a:t>
            </a:r>
            <a:r>
              <a:rPr kumimoji="1" lang="en-US" altLang="ko-Kore-KR" dirty="0"/>
              <a:t>Identity</a:t>
            </a:r>
            <a:endParaRPr kumimoji="1" lang="ko-Kore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64FCF97-DD92-3341-94A8-41A7C1130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ore-KR" dirty="0"/>
              <a:t>Expected Benefit  &amp; How to use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C62C43-17F4-224D-AD17-12EF31F06DBC}"/>
              </a:ext>
            </a:extLst>
          </p:cNvPr>
          <p:cNvSpPr txBox="1"/>
          <p:nvPr/>
        </p:nvSpPr>
        <p:spPr>
          <a:xfrm>
            <a:off x="555812" y="1374903"/>
            <a:ext cx="2832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b="1" dirty="0"/>
              <a:t>Streaming Encapsulation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47941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D80F5A-389B-A240-AB36-34D83B26C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Performance</a:t>
            </a:r>
            <a:endParaRPr kumimoji="1" lang="ko-Kore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5BFC4C-1A52-7D43-A8F0-DDF13648F2A2}"/>
                  </a:ext>
                </a:extLst>
              </p:cNvPr>
              <p:cNvSpPr txBox="1"/>
              <p:nvPr/>
            </p:nvSpPr>
            <p:spPr>
              <a:xfrm>
                <a:off x="411920" y="1255060"/>
                <a:ext cx="6567632" cy="3970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Submission implementation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Gaussian </a:t>
                </a:r>
                <a:r>
                  <a:rPr kumimoji="1" lang="en-US" altLang="ko-Kore-KR" dirty="0" err="1"/>
                  <a:t>emlimination</a:t>
                </a:r>
                <a:r>
                  <a:rPr kumimoji="1" lang="en-US" altLang="ko-Kore-KR" dirty="0"/>
                  <a:t> </a:t>
                </a:r>
                <a:r>
                  <a:rPr kumimoji="1" lang="ko-KR" altLang="en-US" dirty="0"/>
                  <a:t>을 수행하여 </a:t>
                </a:r>
                <a14:m>
                  <m:oMath xmlns:m="http://schemas.openxmlformats.org/officeDocument/2006/math"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계산하기 위한</a:t>
                </a:r>
                <a:r>
                  <a:rPr kumimoji="1" lang="en-US" altLang="ko-Kore-KR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1" lang="en-US" altLang="ko-Kore-KR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kumimoji="1" lang="en-US" altLang="ko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ore-K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kumimoji="1" lang="en-US" altLang="ko-Kore-KR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ko-KR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ko-KR" alt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ko-KR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kumimoji="1" lang="ko-KR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bytes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dirty="0"/>
                  <a:t>Proposed implementation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i="1" dirty="0"/>
                  <a:t>S</a:t>
                </a:r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가 기존 개인 키에 추가됨</a:t>
                </a:r>
                <a:endParaRPr kumimoji="1" lang="en-US" altLang="ko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dirty="0"/>
                  <a:t>S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=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) (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) /</m:t>
                    </m:r>
                    <m:r>
                      <a:rPr kumimoji="1" lang="ko-KR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kumimoji="1" lang="en-US" altLang="ko-KR" dirty="0"/>
                  <a:t> bytes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Performance</a:t>
                </a:r>
              </a:p>
              <a:p>
                <a:endParaRPr kumimoji="1" lang="ko-Kore-KR" alt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5BFC4C-1A52-7D43-A8F0-DDF13648F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20" y="1255060"/>
                <a:ext cx="6567632" cy="3970318"/>
              </a:xfrm>
              <a:prstGeom prst="rect">
                <a:avLst/>
              </a:prstGeom>
              <a:blipFill>
                <a:blip r:embed="rId2"/>
                <a:stretch>
                  <a:fillRect l="-579" t="-63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9EC3C9B2-9845-C149-9A5B-BC487A361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719" y="4996379"/>
            <a:ext cx="6243389" cy="15836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9F9DD24-AD63-1C49-981A-BB7F864C0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135" y="3249184"/>
            <a:ext cx="3237009" cy="12495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5B882C-415D-144D-9229-61213E578E53}"/>
              </a:ext>
            </a:extLst>
          </p:cNvPr>
          <p:cNvSpPr txBox="1"/>
          <p:nvPr/>
        </p:nvSpPr>
        <p:spPr>
          <a:xfrm>
            <a:off x="7718018" y="30480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85232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4A869D-86BB-8D4D-A2B1-FB583DC9B971}"/>
              </a:ext>
            </a:extLst>
          </p:cNvPr>
          <p:cNvSpPr/>
          <p:nvPr/>
        </p:nvSpPr>
        <p:spPr>
          <a:xfrm>
            <a:off x="4038600" y="2419350"/>
            <a:ext cx="4095750" cy="1409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EC88E3-5D6E-6B47-BFD9-D61785805B59}"/>
              </a:ext>
            </a:extLst>
          </p:cNvPr>
          <p:cNvSpPr/>
          <p:nvPr/>
        </p:nvSpPr>
        <p:spPr>
          <a:xfrm>
            <a:off x="4038600" y="2616368"/>
            <a:ext cx="382899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6000" dirty="0"/>
              <a:t>Thank you</a:t>
            </a:r>
            <a:endParaRPr kumimoji="1" lang="ko-Kore-KR" altLang="en-US" sz="6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83FF7B-638A-7644-9A24-21874F7A3272}"/>
              </a:ext>
            </a:extLst>
          </p:cNvPr>
          <p:cNvSpPr/>
          <p:nvPr/>
        </p:nvSpPr>
        <p:spPr>
          <a:xfrm>
            <a:off x="3627783" y="2419350"/>
            <a:ext cx="4035287" cy="16258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569A0-50EA-5449-900C-629AAEA51FB6}"/>
              </a:ext>
            </a:extLst>
          </p:cNvPr>
          <p:cNvSpPr txBox="1"/>
          <p:nvPr/>
        </p:nvSpPr>
        <p:spPr>
          <a:xfrm>
            <a:off x="4526621" y="2801401"/>
            <a:ext cx="33906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50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652285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2E2BB505-D8D6-6B46-9415-414271917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ore-KR" dirty="0"/>
              <a:t>Paper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36EBA4-0483-6F45-836D-93A46700E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12" y="1135630"/>
            <a:ext cx="7165236" cy="28281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7DD94-8AD1-3A45-8F54-F5F2762A3006}"/>
              </a:ext>
            </a:extLst>
          </p:cNvPr>
          <p:cNvSpPr txBox="1"/>
          <p:nvPr/>
        </p:nvSpPr>
        <p:spPr>
          <a:xfrm>
            <a:off x="528112" y="4370658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CARDIS 2020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4547A-7D4A-9242-8760-855F07537C34}"/>
              </a:ext>
            </a:extLst>
          </p:cNvPr>
          <p:cNvSpPr/>
          <p:nvPr/>
        </p:nvSpPr>
        <p:spPr>
          <a:xfrm>
            <a:off x="850742" y="1317595"/>
            <a:ext cx="6720616" cy="26634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C028F4C-F39B-1940-B6CE-643DB90EE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536" y="4834268"/>
            <a:ext cx="6882066" cy="157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2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CA98E3-1404-8645-9765-254966901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Classic </a:t>
            </a:r>
            <a:r>
              <a:rPr kumimoji="1" lang="en-US" altLang="ko-Kore-KR" dirty="0" err="1"/>
              <a:t>McEliece</a:t>
            </a:r>
            <a:r>
              <a:rPr kumimoji="1" lang="ko-KR" altLang="en-US" dirty="0"/>
              <a:t> </a:t>
            </a:r>
            <a:r>
              <a:rPr kumimoji="1" lang="en-US" altLang="ko-KR" dirty="0"/>
              <a:t>on</a:t>
            </a:r>
            <a:r>
              <a:rPr kumimoji="1" lang="ko-KR" altLang="en-US" dirty="0"/>
              <a:t> </a:t>
            </a:r>
            <a:r>
              <a:rPr kumimoji="1" lang="en-US" altLang="ko-KR" dirty="0"/>
              <a:t>Embedded</a:t>
            </a:r>
            <a:r>
              <a:rPr kumimoji="1" lang="ko-KR" altLang="en-US" dirty="0"/>
              <a:t> </a:t>
            </a:r>
            <a:r>
              <a:rPr kumimoji="1" lang="en-US" altLang="ko-KR" dirty="0"/>
              <a:t>Devices</a:t>
            </a:r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8BC8EB5-B0BB-5748-A386-4776C5D56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718" y="2658732"/>
            <a:ext cx="3655505" cy="1664825"/>
          </a:xfrm>
          <a:prstGeom prst="rect">
            <a:avLst/>
          </a:prstGeom>
        </p:spPr>
      </p:pic>
      <p:pic>
        <p:nvPicPr>
          <p:cNvPr id="2050" name="Picture 2" descr="STMicroelectronics NUCLEO-F429ZI 개발 보드 및 키트 - ARM">
            <a:extLst>
              <a:ext uri="{FF2B5EF4-FFF2-40B4-BE49-F238E27FC236}">
                <a16:creationId xmlns:a16="http://schemas.microsoft.com/office/drawing/2014/main" id="{371261FE-CB4F-A24C-A27F-EA881E47A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208" y="1522674"/>
            <a:ext cx="1612547" cy="305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5FBFD74-BC01-4E47-B786-5A19A35CA649}"/>
              </a:ext>
            </a:extLst>
          </p:cNvPr>
          <p:cNvSpPr txBox="1"/>
          <p:nvPr/>
        </p:nvSpPr>
        <p:spPr>
          <a:xfrm>
            <a:off x="8000588" y="4826941"/>
            <a:ext cx="274626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ARM Cortex M-4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RAM : 256 KB (192 + 64)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Flash : 2048 KB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7CAD67-AB30-AF41-B1AD-4D497929F788}"/>
              </a:ext>
            </a:extLst>
          </p:cNvPr>
          <p:cNvSpPr txBox="1"/>
          <p:nvPr/>
        </p:nvSpPr>
        <p:spPr>
          <a:xfrm>
            <a:off x="834501" y="4826941"/>
            <a:ext cx="324479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Classic </a:t>
            </a:r>
            <a:r>
              <a:rPr kumimoji="1" lang="en-US" altLang="ko-Kore-KR" dirty="0" err="1"/>
              <a:t>McEliece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공개키</a:t>
            </a:r>
            <a:r>
              <a:rPr kumimoji="1" lang="ko-KR" altLang="en-US" dirty="0"/>
              <a:t> 크기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87306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503E7D-76DE-5646-BD91-E51774C71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Contribution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D5184E-16A5-A543-8917-F1E8AA188048}"/>
              </a:ext>
            </a:extLst>
          </p:cNvPr>
          <p:cNvSpPr txBox="1"/>
          <p:nvPr/>
        </p:nvSpPr>
        <p:spPr>
          <a:xfrm>
            <a:off x="556085" y="1526960"/>
            <a:ext cx="8001293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임베디드</a:t>
            </a:r>
            <a:r>
              <a:rPr kumimoji="1" lang="ko-KR" altLang="en-US" dirty="0"/>
              <a:t> 디바이스상에서 </a:t>
            </a:r>
            <a:r>
              <a:rPr kumimoji="1" lang="en-US" altLang="ko-KR" dirty="0"/>
              <a:t>Classic </a:t>
            </a:r>
            <a:r>
              <a:rPr kumimoji="1" lang="en-US" altLang="ko-KR" dirty="0" err="1"/>
              <a:t>McEliece</a:t>
            </a:r>
            <a:r>
              <a:rPr kumimoji="1" lang="ko-KR" altLang="en-US" dirty="0"/>
              <a:t>  </a:t>
            </a:r>
            <a:r>
              <a:rPr kumimoji="1" lang="en-US" altLang="ko-KR" dirty="0"/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 </a:t>
            </a:r>
            <a:r>
              <a:rPr kumimoji="1" lang="ko-KR" altLang="en-US" dirty="0">
                <a:sym typeface="Wingdings" pitchFamily="2" charset="2"/>
              </a:rPr>
              <a:t>메모리 효율적인 구현</a:t>
            </a:r>
            <a:endParaRPr kumimoji="1" lang="en-US" altLang="ko-KR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sym typeface="Wingdings" pitchFamily="2" charset="2"/>
              </a:rPr>
              <a:t>키 생성과 </a:t>
            </a:r>
            <a:r>
              <a:rPr kumimoji="1" lang="en-US" altLang="ko-KR" dirty="0">
                <a:sym typeface="Wingdings" pitchFamily="2" charset="2"/>
              </a:rPr>
              <a:t>Encapsulation </a:t>
            </a:r>
            <a:r>
              <a:rPr kumimoji="1" lang="ko-KR" altLang="en-US" dirty="0">
                <a:sym typeface="Wingdings" pitchFamily="2" charset="2"/>
              </a:rPr>
              <a:t>을 메모리 효율적으로 구현</a:t>
            </a:r>
            <a:endParaRPr kumimoji="1" lang="en-US" altLang="ko-KR" dirty="0"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sym typeface="Wingdings" pitchFamily="2" charset="2"/>
              </a:rPr>
              <a:t>큰 크기의 공개</a:t>
            </a:r>
            <a:r>
              <a:rPr kumimoji="1" lang="en-US" altLang="ko-KR" dirty="0">
                <a:sym typeface="Wingdings" pitchFamily="2" charset="2"/>
              </a:rPr>
              <a:t> </a:t>
            </a:r>
            <a:r>
              <a:rPr kumimoji="1" lang="ko-KR" altLang="en-US" dirty="0">
                <a:sym typeface="Wingdings" pitchFamily="2" charset="2"/>
              </a:rPr>
              <a:t>키를 전부 메모리에 저장하지 않아도 됨</a:t>
            </a:r>
            <a:endParaRPr kumimoji="1" lang="en-US" altLang="ko-KR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>
                <a:solidFill>
                  <a:srgbClr val="FF0000"/>
                </a:solidFill>
                <a:sym typeface="Wingdings" pitchFamily="2" charset="2"/>
              </a:rPr>
              <a:t>How  Streaming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b="1" dirty="0">
              <a:solidFill>
                <a:srgbClr val="FF0000"/>
              </a:solidFill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sym typeface="Wingdings" pitchFamily="2" charset="2"/>
              </a:rPr>
              <a:t>Stream from the private key    </a:t>
            </a:r>
            <a:r>
              <a:rPr kumimoji="1" lang="ko-KR" altLang="en-US" dirty="0">
                <a:sym typeface="Wingdings" pitchFamily="2" charset="2"/>
              </a:rPr>
              <a:t> 개인키로부터 </a:t>
            </a:r>
            <a:r>
              <a:rPr kumimoji="1" lang="ko-KR" altLang="en-US" dirty="0" err="1">
                <a:sym typeface="Wingdings" pitchFamily="2" charset="2"/>
              </a:rPr>
              <a:t>공개키를</a:t>
            </a:r>
            <a:r>
              <a:rPr kumimoji="1" lang="ko-KR" altLang="en-US" dirty="0">
                <a:sym typeface="Wingdings" pitchFamily="2" charset="2"/>
              </a:rPr>
              <a:t> 한 컬럼 씩 생성</a:t>
            </a:r>
            <a:endParaRPr kumimoji="1" lang="en-US" altLang="ko-KR" dirty="0"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dirty="0"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sym typeface="Wingdings" pitchFamily="2" charset="2"/>
              </a:rPr>
              <a:t>Streaming Encapsulation</a:t>
            </a:r>
            <a:r>
              <a:rPr kumimoji="1" lang="ko-KR" altLang="en-US" dirty="0">
                <a:sym typeface="Wingdings" pitchFamily="2" charset="2"/>
              </a:rPr>
              <a:t>        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 </a:t>
            </a:r>
            <a:r>
              <a:rPr kumimoji="1" lang="ko-KR" altLang="en-US" dirty="0">
                <a:sym typeface="Wingdings" pitchFamily="2" charset="2"/>
              </a:rPr>
              <a:t>한 컬럼 단위의 </a:t>
            </a:r>
            <a:r>
              <a:rPr kumimoji="1" lang="en-US" altLang="ko-KR" dirty="0">
                <a:sym typeface="Wingdings" pitchFamily="2" charset="2"/>
              </a:rPr>
              <a:t>Encapsulation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82955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108A0-AFC0-734E-9EAB-B625DF4FF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Proposed Method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A1AA9F-C167-4F49-A947-D60AB08F6E6C}"/>
              </a:ext>
            </a:extLst>
          </p:cNvPr>
          <p:cNvSpPr txBox="1"/>
          <p:nvPr/>
        </p:nvSpPr>
        <p:spPr>
          <a:xfrm>
            <a:off x="1541363" y="2130962"/>
            <a:ext cx="88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Private</a:t>
            </a:r>
            <a:endParaRPr kumimoji="1" lang="ko-Kore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7999416-12AA-0C43-A126-F66FC3CCAD63}"/>
              </a:ext>
            </a:extLst>
          </p:cNvPr>
          <p:cNvCxnSpPr>
            <a:cxnSpLocks/>
          </p:cNvCxnSpPr>
          <p:nvPr/>
        </p:nvCxnSpPr>
        <p:spPr>
          <a:xfrm flipV="1">
            <a:off x="2537187" y="2315628"/>
            <a:ext cx="1558169" cy="58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2A0F0D-CC7C-D949-9E9B-407F865D4582}"/>
              </a:ext>
            </a:extLst>
          </p:cNvPr>
          <p:cNvSpPr/>
          <p:nvPr/>
        </p:nvSpPr>
        <p:spPr>
          <a:xfrm>
            <a:off x="4308004" y="4296477"/>
            <a:ext cx="2390703" cy="2100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FA4306-C5BC-4C4E-8446-D8686BBC368F}"/>
              </a:ext>
            </a:extLst>
          </p:cNvPr>
          <p:cNvSpPr/>
          <p:nvPr/>
        </p:nvSpPr>
        <p:spPr>
          <a:xfrm>
            <a:off x="1535950" y="2134546"/>
            <a:ext cx="832863" cy="3792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B1DB0D0-79F2-2645-AAC9-486A38B77E67}"/>
                  </a:ext>
                </a:extLst>
              </p:cNvPr>
              <p:cNvSpPr/>
              <p:nvPr/>
            </p:nvSpPr>
            <p:spPr>
              <a:xfrm>
                <a:off x="5297382" y="5096821"/>
                <a:ext cx="4126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i="1" dirty="0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B1DB0D0-79F2-2645-AAC9-486A38B77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82" y="5096821"/>
                <a:ext cx="412612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>
            <a:extLst>
              <a:ext uri="{FF2B5EF4-FFF2-40B4-BE49-F238E27FC236}">
                <a16:creationId xmlns:a16="http://schemas.microsoft.com/office/drawing/2014/main" id="{FB375DF1-689D-6B42-8593-220F0F93D56D}"/>
              </a:ext>
            </a:extLst>
          </p:cNvPr>
          <p:cNvSpPr/>
          <p:nvPr/>
        </p:nvSpPr>
        <p:spPr>
          <a:xfrm>
            <a:off x="649000" y="130528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  <a:sym typeface="Wingdings" pitchFamily="2" charset="2"/>
              </a:rPr>
              <a:t>Classic </a:t>
            </a:r>
            <a:r>
              <a:rPr kumimoji="1" lang="en-US" altLang="ko-Kore-KR" b="1" dirty="0" err="1">
                <a:solidFill>
                  <a:srgbClr val="FF0000"/>
                </a:solidFill>
                <a:sym typeface="Wingdings" pitchFamily="2" charset="2"/>
              </a:rPr>
              <a:t>McEliece</a:t>
            </a:r>
            <a:endParaRPr lang="ko-Kore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3C14BAB-D5FE-2549-A674-69EA89B6E340}"/>
              </a:ext>
            </a:extLst>
          </p:cNvPr>
          <p:cNvCxnSpPr>
            <a:cxnSpLocks/>
          </p:cNvCxnSpPr>
          <p:nvPr/>
        </p:nvCxnSpPr>
        <p:spPr>
          <a:xfrm>
            <a:off x="6845620" y="5254578"/>
            <a:ext cx="887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1F0764F-1BA6-2E4F-8FCC-6C51E88BB870}"/>
              </a:ext>
            </a:extLst>
          </p:cNvPr>
          <p:cNvSpPr/>
          <p:nvPr/>
        </p:nvSpPr>
        <p:spPr>
          <a:xfrm>
            <a:off x="594129" y="5156956"/>
            <a:ext cx="3376490" cy="242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EFF7E4-1A40-384D-8DFC-07988EFE26D4}"/>
              </a:ext>
            </a:extLst>
          </p:cNvPr>
          <p:cNvSpPr txBox="1"/>
          <p:nvPr/>
        </p:nvSpPr>
        <p:spPr>
          <a:xfrm>
            <a:off x="2086022" y="507664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e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15B692-C588-0041-9D4D-CE5FB03AE199}"/>
              </a:ext>
            </a:extLst>
          </p:cNvPr>
          <p:cNvSpPr txBox="1"/>
          <p:nvPr/>
        </p:nvSpPr>
        <p:spPr>
          <a:xfrm>
            <a:off x="4050531" y="5028695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.</a:t>
            </a:r>
            <a:endParaRPr kumimoji="1" lang="ko-Kore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A35A78-A0B2-7E43-BB91-AE3081E7A73F}"/>
              </a:ext>
            </a:extLst>
          </p:cNvPr>
          <p:cNvSpPr txBox="1"/>
          <p:nvPr/>
        </p:nvSpPr>
        <p:spPr>
          <a:xfrm>
            <a:off x="9054807" y="5064216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i="1" dirty="0"/>
              <a:t>S</a:t>
            </a:r>
            <a:endParaRPr kumimoji="1" lang="ko-Kore-KR" altLang="en-US" i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2F83FF0-6DDB-2548-BE01-78DE4ABFE022}"/>
              </a:ext>
            </a:extLst>
          </p:cNvPr>
          <p:cNvSpPr/>
          <p:nvPr/>
        </p:nvSpPr>
        <p:spPr>
          <a:xfrm>
            <a:off x="7936908" y="5128374"/>
            <a:ext cx="2372504" cy="242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E6E34F5-5CA7-ED4F-9646-0B5195D33602}"/>
              </a:ext>
            </a:extLst>
          </p:cNvPr>
          <p:cNvSpPr/>
          <p:nvPr/>
        </p:nvSpPr>
        <p:spPr>
          <a:xfrm>
            <a:off x="4327457" y="1130599"/>
            <a:ext cx="2323159" cy="25121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C7DB5D95-3F06-8F49-AF63-D7FC579A9F78}"/>
                  </a:ext>
                </a:extLst>
              </p:cNvPr>
              <p:cNvSpPr/>
              <p:nvPr/>
            </p:nvSpPr>
            <p:spPr>
              <a:xfrm>
                <a:off x="5297382" y="2153859"/>
                <a:ext cx="452048" cy="4915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ko-Kore-KR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C7DB5D95-3F06-8F49-AF63-D7FC579A9F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82" y="2153859"/>
                <a:ext cx="452048" cy="4915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ADD7B92-C44D-CC43-889D-E8743588BAD6}"/>
              </a:ext>
            </a:extLst>
          </p:cNvPr>
          <p:cNvCxnSpPr>
            <a:cxnSpLocks/>
          </p:cNvCxnSpPr>
          <p:nvPr/>
        </p:nvCxnSpPr>
        <p:spPr>
          <a:xfrm>
            <a:off x="5489036" y="3759268"/>
            <a:ext cx="0" cy="388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B51594A-5CDB-B047-93F4-C20E5B0F9133}"/>
              </a:ext>
            </a:extLst>
          </p:cNvPr>
          <p:cNvSpPr txBox="1"/>
          <p:nvPr/>
        </p:nvSpPr>
        <p:spPr>
          <a:xfrm>
            <a:off x="5523406" y="3800855"/>
            <a:ext cx="8867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/>
              <a:t>Gaussian</a:t>
            </a:r>
            <a:endParaRPr kumimoji="1" lang="ko-Kore-KR" altLang="en-US" sz="15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3D9DE-6357-7D44-9C92-A7035B8A37D7}"/>
              </a:ext>
            </a:extLst>
          </p:cNvPr>
          <p:cNvSpPr txBox="1"/>
          <p:nvPr/>
        </p:nvSpPr>
        <p:spPr>
          <a:xfrm>
            <a:off x="6789520" y="2160035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큰 메모리</a:t>
            </a:r>
            <a:r>
              <a:rPr kumimoji="1" lang="en-US" altLang="ko-Kore-KR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47015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A1AA9F-C167-4F49-A947-D60AB08F6E6C}"/>
              </a:ext>
            </a:extLst>
          </p:cNvPr>
          <p:cNvSpPr txBox="1"/>
          <p:nvPr/>
        </p:nvSpPr>
        <p:spPr>
          <a:xfrm>
            <a:off x="2066624" y="2128545"/>
            <a:ext cx="1546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Private + </a:t>
            </a:r>
            <a:r>
              <a:rPr kumimoji="1" lang="en-US" altLang="ko-Kore-KR" i="1" dirty="0"/>
              <a:t>S</a:t>
            </a:r>
            <a:endParaRPr kumimoji="1" lang="ko-Kore-KR" altLang="en-US" i="1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7999416-12AA-0C43-A126-F66FC3CCAD63}"/>
              </a:ext>
            </a:extLst>
          </p:cNvPr>
          <p:cNvCxnSpPr>
            <a:cxnSpLocks/>
          </p:cNvCxnSpPr>
          <p:nvPr/>
        </p:nvCxnSpPr>
        <p:spPr>
          <a:xfrm>
            <a:off x="3379869" y="2409633"/>
            <a:ext cx="1333527" cy="547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2A0F0D-CC7C-D949-9E9B-407F865D4582}"/>
              </a:ext>
            </a:extLst>
          </p:cNvPr>
          <p:cNvSpPr/>
          <p:nvPr/>
        </p:nvSpPr>
        <p:spPr>
          <a:xfrm>
            <a:off x="4821711" y="2592694"/>
            <a:ext cx="2390703" cy="3074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FA4306-C5BC-4C4E-8446-D8686BBC368F}"/>
              </a:ext>
            </a:extLst>
          </p:cNvPr>
          <p:cNvSpPr/>
          <p:nvPr/>
        </p:nvSpPr>
        <p:spPr>
          <a:xfrm>
            <a:off x="2061211" y="2132129"/>
            <a:ext cx="1234144" cy="3792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1DB0D0-79F2-2645-AAC9-486A38B77E67}"/>
              </a:ext>
            </a:extLst>
          </p:cNvPr>
          <p:cNvSpPr/>
          <p:nvPr/>
        </p:nvSpPr>
        <p:spPr>
          <a:xfrm>
            <a:off x="5898341" y="3995196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i="1" dirty="0"/>
              <a:t>H</a:t>
            </a:r>
            <a:endParaRPr kumimoji="1" lang="ko-Kore-KR" altLang="en-US" i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375DF1-689D-6B42-8593-220F0F93D56D}"/>
              </a:ext>
            </a:extLst>
          </p:cNvPr>
          <p:cNvSpPr/>
          <p:nvPr/>
        </p:nvSpPr>
        <p:spPr>
          <a:xfrm>
            <a:off x="649000" y="1305283"/>
            <a:ext cx="1158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  <a:sym typeface="Wingdings" pitchFamily="2" charset="2"/>
              </a:rPr>
              <a:t>Streaming</a:t>
            </a:r>
            <a:endParaRPr lang="ko-Kore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3C14BAB-D5FE-2549-A674-69EA89B6E340}"/>
              </a:ext>
            </a:extLst>
          </p:cNvPr>
          <p:cNvCxnSpPr>
            <a:cxnSpLocks/>
          </p:cNvCxnSpPr>
          <p:nvPr/>
        </p:nvCxnSpPr>
        <p:spPr>
          <a:xfrm>
            <a:off x="7284812" y="4208597"/>
            <a:ext cx="887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1F0764F-1BA6-2E4F-8FCC-6C51E88BB870}"/>
              </a:ext>
            </a:extLst>
          </p:cNvPr>
          <p:cNvSpPr/>
          <p:nvPr/>
        </p:nvSpPr>
        <p:spPr>
          <a:xfrm>
            <a:off x="1162159" y="4090156"/>
            <a:ext cx="3376490" cy="242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EFF7E4-1A40-384D-8DFC-07988EFE26D4}"/>
              </a:ext>
            </a:extLst>
          </p:cNvPr>
          <p:cNvSpPr txBox="1"/>
          <p:nvPr/>
        </p:nvSpPr>
        <p:spPr>
          <a:xfrm>
            <a:off x="2654052" y="400984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e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15B692-C588-0041-9D4D-CE5FB03AE199}"/>
              </a:ext>
            </a:extLst>
          </p:cNvPr>
          <p:cNvSpPr txBox="1"/>
          <p:nvPr/>
        </p:nvSpPr>
        <p:spPr>
          <a:xfrm>
            <a:off x="4605082" y="4001765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.</a:t>
            </a:r>
            <a:endParaRPr kumimoji="1" lang="ko-Kore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A35A78-A0B2-7E43-BB91-AE3081E7A73F}"/>
              </a:ext>
            </a:extLst>
          </p:cNvPr>
          <p:cNvSpPr txBox="1"/>
          <p:nvPr/>
        </p:nvSpPr>
        <p:spPr>
          <a:xfrm>
            <a:off x="9386957" y="4023931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i="1" dirty="0"/>
              <a:t>S</a:t>
            </a:r>
            <a:endParaRPr kumimoji="1" lang="ko-Kore-KR" altLang="en-US" i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2F83FF0-6DDB-2548-BE01-78DE4ABFE022}"/>
              </a:ext>
            </a:extLst>
          </p:cNvPr>
          <p:cNvSpPr/>
          <p:nvPr/>
        </p:nvSpPr>
        <p:spPr>
          <a:xfrm>
            <a:off x="8269058" y="4088089"/>
            <a:ext cx="2372504" cy="242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451A0D-F6D9-B04B-AB68-81D8BA611970}"/>
              </a:ext>
            </a:extLst>
          </p:cNvPr>
          <p:cNvSpPr txBox="1"/>
          <p:nvPr/>
        </p:nvSpPr>
        <p:spPr>
          <a:xfrm>
            <a:off x="2217996" y="2497877"/>
            <a:ext cx="9205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/>
              <a:t>Extended</a:t>
            </a:r>
            <a:endParaRPr kumimoji="1" lang="ko-Kore-KR" altLang="en-US" sz="15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B4B9BA-F506-F346-A21D-E0593D79FA00}"/>
              </a:ext>
            </a:extLst>
          </p:cNvPr>
          <p:cNvSpPr/>
          <p:nvPr/>
        </p:nvSpPr>
        <p:spPr>
          <a:xfrm>
            <a:off x="4866536" y="2621005"/>
            <a:ext cx="2282045" cy="200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614D56B-9B2C-A94A-A7AB-C9F9B3A01DEA}"/>
              </a:ext>
            </a:extLst>
          </p:cNvPr>
          <p:cNvSpPr/>
          <p:nvPr/>
        </p:nvSpPr>
        <p:spPr>
          <a:xfrm>
            <a:off x="8305323" y="4096255"/>
            <a:ext cx="202184" cy="22561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E435DED-48D5-0747-BF67-DFC18BAC1133}"/>
              </a:ext>
            </a:extLst>
          </p:cNvPr>
          <p:cNvSpPr/>
          <p:nvPr/>
        </p:nvSpPr>
        <p:spPr>
          <a:xfrm>
            <a:off x="4869472" y="2859017"/>
            <a:ext cx="2282045" cy="20003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4AC202-CB95-954B-BE1C-819B83E28DC9}"/>
              </a:ext>
            </a:extLst>
          </p:cNvPr>
          <p:cNvSpPr/>
          <p:nvPr/>
        </p:nvSpPr>
        <p:spPr>
          <a:xfrm>
            <a:off x="8537837" y="4096256"/>
            <a:ext cx="202184" cy="22561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DFFF4A61-1CF9-6544-A593-59B95BCB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ore-KR" dirty="0"/>
              <a:t>Proposed Method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39834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1B576-7E11-D84B-943B-151C53E3E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Classic </a:t>
            </a:r>
            <a:r>
              <a:rPr kumimoji="1" lang="en-US" altLang="ko-Kore-KR" dirty="0" err="1"/>
              <a:t>McEliece</a:t>
            </a:r>
            <a:r>
              <a:rPr kumimoji="1" lang="en-US" altLang="ko-Kore-KR" dirty="0"/>
              <a:t> Key Generation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2FE3B5-4DE1-6F42-B01D-034CA396C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60" y="1596756"/>
            <a:ext cx="8018843" cy="405510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0041CAB-C4F5-BB42-A9EC-5349688E6F2D}"/>
              </a:ext>
            </a:extLst>
          </p:cNvPr>
          <p:cNvSpPr/>
          <p:nvPr/>
        </p:nvSpPr>
        <p:spPr>
          <a:xfrm>
            <a:off x="790112" y="2480549"/>
            <a:ext cx="7279689" cy="701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D0756D-9415-D54A-B888-A98A32BDAA8F}"/>
              </a:ext>
            </a:extLst>
          </p:cNvPr>
          <p:cNvSpPr txBox="1"/>
          <p:nvPr/>
        </p:nvSpPr>
        <p:spPr>
          <a:xfrm>
            <a:off x="8131312" y="2646551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ym typeface="Wingdings" pitchFamily="2" charset="2"/>
              </a:rPr>
              <a:t> </a:t>
            </a:r>
            <a:r>
              <a:rPr kumimoji="1" lang="ko-Kore-KR" altLang="en-US" dirty="0">
                <a:sym typeface="Wingdings" pitchFamily="2" charset="2"/>
              </a:rPr>
              <a:t>개인</a:t>
            </a:r>
            <a:r>
              <a:rPr kumimoji="1" lang="ko-KR" altLang="en-US" dirty="0">
                <a:sym typeface="Wingdings" pitchFamily="2" charset="2"/>
              </a:rPr>
              <a:t> 키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8EBC55-C572-E648-A2EB-6D7571A5D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7080" y="2615102"/>
            <a:ext cx="2413000" cy="42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605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C1616C1-ED38-1043-934C-0A1902D96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60" y="1596756"/>
            <a:ext cx="8018843" cy="405510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67D3EF1-68E9-AD4C-9C6A-0E693ED288E6}"/>
              </a:ext>
            </a:extLst>
          </p:cNvPr>
          <p:cNvSpPr/>
          <p:nvPr/>
        </p:nvSpPr>
        <p:spPr>
          <a:xfrm>
            <a:off x="824989" y="3158538"/>
            <a:ext cx="7573287" cy="17774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85798C-258E-5A41-B37B-6619508E0AC7}"/>
              </a:ext>
            </a:extLst>
          </p:cNvPr>
          <p:cNvSpPr txBox="1"/>
          <p:nvPr/>
        </p:nvSpPr>
        <p:spPr>
          <a:xfrm>
            <a:off x="8513803" y="3907181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ym typeface="Wingdings" pitchFamily="2" charset="2"/>
              </a:rPr>
              <a:t> </a:t>
            </a:r>
            <a:r>
              <a:rPr kumimoji="1" lang="ko-Kore-KR" altLang="en-US" dirty="0">
                <a:sym typeface="Wingdings" pitchFamily="2" charset="2"/>
              </a:rPr>
              <a:t>공개</a:t>
            </a:r>
            <a:r>
              <a:rPr kumimoji="1" lang="ko-KR" altLang="en-US" dirty="0">
                <a:sym typeface="Wingdings" pitchFamily="2" charset="2"/>
              </a:rPr>
              <a:t> 키</a:t>
            </a:r>
            <a:endParaRPr kumimoji="1" lang="ko-Kore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41BD3858-9E48-FA46-B2B6-701F92CD1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ore-KR" dirty="0"/>
              <a:t>Classic </a:t>
            </a:r>
            <a:r>
              <a:rPr kumimoji="1" lang="en-US" altLang="ko-Kore-KR" dirty="0" err="1"/>
              <a:t>McEliece</a:t>
            </a:r>
            <a:r>
              <a:rPr kumimoji="1" lang="en-US" altLang="ko-Kore-KR" dirty="0"/>
              <a:t> Key Generation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EB265C-2F3C-384E-8DD2-18B799AFED60}"/>
              </a:ext>
            </a:extLst>
          </p:cNvPr>
          <p:cNvSpPr txBox="1"/>
          <p:nvPr/>
        </p:nvSpPr>
        <p:spPr>
          <a:xfrm>
            <a:off x="9657277" y="3897593"/>
            <a:ext cx="326564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i="1" dirty="0"/>
              <a:t>T</a:t>
            </a:r>
            <a:endParaRPr kumimoji="1" lang="ko-Kore-KR" altLang="en-US" i="1" dirty="0"/>
          </a:p>
        </p:txBody>
      </p:sp>
    </p:spTree>
    <p:extLst>
      <p:ext uri="{BB962C8B-B14F-4D97-AF65-F5344CB8AC3E}">
        <p14:creationId xmlns:p14="http://schemas.microsoft.com/office/powerpoint/2010/main" val="2898700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ADD6E428-8AD1-934C-99A9-99F041124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ore-KR" dirty="0"/>
              <a:t>Classic </a:t>
            </a:r>
            <a:r>
              <a:rPr kumimoji="1" lang="en-US" altLang="ko-Kore-KR" dirty="0" err="1"/>
              <a:t>McEliece</a:t>
            </a:r>
            <a:r>
              <a:rPr kumimoji="1" lang="en-US" altLang="ko-Kore-KR" dirty="0"/>
              <a:t> Key Generation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B9F54C-80AF-F34E-872F-73297CACF82C}"/>
              </a:ext>
            </a:extLst>
          </p:cNvPr>
          <p:cNvSpPr txBox="1"/>
          <p:nvPr/>
        </p:nvSpPr>
        <p:spPr>
          <a:xfrm>
            <a:off x="421750" y="1203715"/>
            <a:ext cx="82977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Step 3.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Step 4.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7FF292-62CC-7D41-8A2B-F724014B3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386" y="2651466"/>
            <a:ext cx="3231142" cy="26967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99CE688-A8B5-4241-B470-D1ED9EFD6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1263" y="1733269"/>
            <a:ext cx="1671768" cy="2759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1A1D265-0B56-4946-8C7D-CAC1340811C8}"/>
                  </a:ext>
                </a:extLst>
              </p:cNvPr>
              <p:cNvSpPr/>
              <p:nvPr/>
            </p:nvSpPr>
            <p:spPr>
              <a:xfrm>
                <a:off x="7350859" y="1345034"/>
                <a:ext cx="17354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) =</m:t>
                    </m:r>
                  </m:oMath>
                </a14:m>
                <a:r>
                  <a:rPr kumimoji="1" lang="en-US" altLang="ko-K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kumimoji="1" lang="ko-KR" altLang="en-US" dirty="0"/>
                  <a:t> </a:t>
                </a:r>
                <a:endParaRPr lang="ko-KR" altLang="en-US" dirty="0"/>
              </a:p>
            </p:txBody>
          </p:sp>
        </mc:Choice>
        <mc:Fallback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1A1D265-0B56-4946-8C7D-CAC1340811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859" y="1345034"/>
                <a:ext cx="1735483" cy="369332"/>
              </a:xfrm>
              <a:prstGeom prst="rect">
                <a:avLst/>
              </a:prstGeom>
              <a:blipFill>
                <a:blip r:embed="rId5"/>
                <a:stretch>
                  <a:fillRect r="-15942" b="-1724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0C8E1B4B-2B0C-8E4F-8228-48EE27BBFB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1460" y="2075251"/>
            <a:ext cx="2382784" cy="2267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D8C3AFF-8104-E447-A402-CD09444E9D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1022" y="2042484"/>
            <a:ext cx="2203265" cy="2862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775E7A-5B99-B145-AC16-BA77D9DA4D54}"/>
              </a:ext>
            </a:extLst>
          </p:cNvPr>
          <p:cNvSpPr txBox="1"/>
          <p:nvPr/>
        </p:nvSpPr>
        <p:spPr>
          <a:xfrm>
            <a:off x="6958037" y="1226253"/>
            <a:ext cx="226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*</a:t>
            </a:r>
            <a:endParaRPr kumimoji="1"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EF54F41-28F3-FA40-B86D-08CD96E256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639" y="3727666"/>
            <a:ext cx="6452782" cy="54434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C48E2A8-5E66-7A42-B6B0-165E7FD9E7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6472" y="4754570"/>
            <a:ext cx="5170598" cy="1975584"/>
          </a:xfrm>
          <a:prstGeom prst="rect">
            <a:avLst/>
          </a:prstGeom>
        </p:spPr>
      </p:pic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F7321BE1-DD8F-1641-8085-D53796A8F086}"/>
              </a:ext>
            </a:extLst>
          </p:cNvPr>
          <p:cNvSpPr/>
          <p:nvPr/>
        </p:nvSpPr>
        <p:spPr>
          <a:xfrm>
            <a:off x="3819829" y="4368492"/>
            <a:ext cx="244194" cy="3109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FFF575E-288A-7944-A2F3-9AF87AE1F7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771" y="1733269"/>
            <a:ext cx="5221117" cy="749117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B718DC2-3E06-2D42-AFBD-DA68E98F2B7A}"/>
              </a:ext>
            </a:extLst>
          </p:cNvPr>
          <p:cNvSpPr/>
          <p:nvPr/>
        </p:nvSpPr>
        <p:spPr>
          <a:xfrm>
            <a:off x="1278961" y="1721600"/>
            <a:ext cx="4536623" cy="6810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39EAD1A-7025-404C-BEC2-3474CADD82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8702" y="1823782"/>
            <a:ext cx="783459" cy="29057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EEBF699-BF92-104E-8060-32CAACAF53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8702" y="2151921"/>
            <a:ext cx="783459" cy="29057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08D791E-7099-864B-BB32-A21C80991E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67933" y="1813357"/>
            <a:ext cx="783459" cy="29057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E790E3E-99C1-2749-AC02-2C4B3A0F56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67933" y="2141496"/>
            <a:ext cx="783459" cy="29057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C8F9C40-D829-7C49-A45A-760EF71295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80564" y="1823782"/>
            <a:ext cx="783459" cy="29057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9C47739-907E-4440-9B59-17BA458B35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80564" y="2151921"/>
            <a:ext cx="783459" cy="29057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9933BE9-0855-4142-96A7-CA8A951748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83177" y="1823233"/>
            <a:ext cx="783459" cy="29057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5043E35-8041-7745-8135-9E79F2B2CC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83177" y="2151372"/>
            <a:ext cx="783459" cy="29057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4A7A943-F5D8-7E44-B2B6-1EB67057535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23697" y="1813117"/>
            <a:ext cx="783459" cy="29057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19968E1-F604-3E4E-947A-F8B4F82454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23697" y="2141256"/>
            <a:ext cx="783459" cy="29057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20DD830-36EC-F347-B686-022ABCF3B7A2}"/>
              </a:ext>
            </a:extLst>
          </p:cNvPr>
          <p:cNvSpPr txBox="1"/>
          <p:nvPr/>
        </p:nvSpPr>
        <p:spPr>
          <a:xfrm>
            <a:off x="2885842" y="2498563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i</a:t>
            </a:r>
            <a:r>
              <a:rPr kumimoji="1" lang="en-US" altLang="ko-Kore-KR" dirty="0"/>
              <a:t> = </a:t>
            </a:r>
            <a:r>
              <a:rPr kumimoji="1" lang="ko-KR" altLang="en-US" dirty="0"/>
              <a:t>행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j = </a:t>
            </a:r>
            <a:r>
              <a:rPr kumimoji="1" lang="ko-KR" altLang="en-US" dirty="0"/>
              <a:t>열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97616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1603</TotalTime>
  <Words>384</Words>
  <Application>Microsoft Macintosh PowerPoint</Application>
  <PresentationFormat>와이드스크린</PresentationFormat>
  <Paragraphs>134</Paragraphs>
  <Slides>17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맑은 고딕</vt:lpstr>
      <vt:lpstr>Arial</vt:lpstr>
      <vt:lpstr>Calibri</vt:lpstr>
      <vt:lpstr>Calibri Light</vt:lpstr>
      <vt:lpstr>Cambria Math</vt:lpstr>
      <vt:lpstr>Office 테마</vt:lpstr>
      <vt:lpstr>“Classic McEliece Implemetation with Low Memory Footprint” Review</vt:lpstr>
      <vt:lpstr>Paper</vt:lpstr>
      <vt:lpstr>Classic McEliece on Embedded Devices</vt:lpstr>
      <vt:lpstr>Contribution</vt:lpstr>
      <vt:lpstr>Proposed Method</vt:lpstr>
      <vt:lpstr>Proposed Method</vt:lpstr>
      <vt:lpstr>Classic McEliece Key Generation</vt:lpstr>
      <vt:lpstr>Classic McEliece Key Generation</vt:lpstr>
      <vt:lpstr>Classic McEliece Key Generation</vt:lpstr>
      <vt:lpstr>Classic McEliece Key Generation</vt:lpstr>
      <vt:lpstr>Proposed Method</vt:lpstr>
      <vt:lpstr>Proposed Method</vt:lpstr>
      <vt:lpstr>Expected Benefit  &amp; How to use</vt:lpstr>
      <vt:lpstr>Expected Benefit  &amp; How to use</vt:lpstr>
      <vt:lpstr>Expected Benefit  &amp; How to use</vt:lpstr>
      <vt:lpstr>Performance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Classic McEliece Implemetation with Low Memory Footprint</dc:title>
  <dc:creator>장경배</dc:creator>
  <cp:lastModifiedBy>장경배</cp:lastModifiedBy>
  <cp:revision>25</cp:revision>
  <dcterms:created xsi:type="dcterms:W3CDTF">2021-01-16T05:13:10Z</dcterms:created>
  <dcterms:modified xsi:type="dcterms:W3CDTF">2021-01-17T07:56:52Z</dcterms:modified>
</cp:coreProperties>
</file>